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6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435"/>
    <a:srgbClr val="E7E7DC"/>
    <a:srgbClr val="DAE7BF"/>
    <a:srgbClr val="A8ADB4"/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/>
    <p:restoredTop sz="91293"/>
  </p:normalViewPr>
  <p:slideViewPr>
    <p:cSldViewPr snapToGrid="0" snapToObjects="1">
      <p:cViewPr varScale="1">
        <p:scale>
          <a:sx n="113" d="100"/>
          <a:sy n="113" d="100"/>
        </p:scale>
        <p:origin x="22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2EB52-84EC-544F-9E45-74D1EDA25A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E4EE2-175C-FD4B-8342-8D7A49E0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E4EE2-175C-FD4B-8342-8D7A49E006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7BF80-F901-D38D-5273-174F7F037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F719A-689F-9658-8DCD-4A4C00AE1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3788F-4613-CB59-D363-6DB33C85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CF8BD-E082-6A2C-E938-A6FD6B04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AB33-6C88-5FB8-B721-7A11B572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7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0C2BF-22AD-7677-68FE-8A7D967F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DD927-3A79-0069-DD71-B45BE2A33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D7E4B-980E-8990-3545-ED60E8DE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FCA20-871B-BCF2-C98D-67DF612B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07CA-AFF3-A9DB-C59A-15E67A7A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3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F0EC1-7387-4FCF-EE55-C9C2A4526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AB728-DE09-3685-C893-879A94A2C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63BCC-C97A-E1F2-177C-1CAEE1DFA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E11C7-E8F3-4DD4-9C9B-B276A3D5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88FB-BB71-E1CB-D44B-DCAF5F42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8D5C-8B9D-E097-E62F-A14E0451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99D20-B219-9D30-D06D-860B88173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060EF-C995-AF86-3D72-083899BB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4FF10-7913-EDC8-7ECA-F55DF42C3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9A08-1EA3-A963-D582-F6C55749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0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5801-395A-A7DD-F176-00925979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C7BC6-C377-FF67-0669-8E208648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8C911-78A9-A243-6AC5-7E2FB926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2D22-63F3-3A97-9D8A-CD55B720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1A97F-0988-BA72-9054-7C47B749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FC43-1C93-894D-FC4D-F0DC2C87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9631-0378-B9CB-73A5-5C6B4BE5D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A9A15-93A3-DFA7-CE1B-74C2333F6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D02A4-A54A-1567-76FF-B9F0692AC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41F92-4374-E6DD-D6BF-3E2B6C00B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3DB84-85B2-C50B-1EDD-CB873564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2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8201F-23F7-6C5B-C51C-10D5E948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BAE37-7DD9-966A-BF66-E1D4074B3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DF9DD-46C4-1E01-4460-8759B9D94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44D2-B94C-8C87-F425-7D8A6C474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A9D7E-0D82-39D0-2E8F-6C02E5563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4DEF3-CD85-907C-61F1-07154D70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EF3FA-0E37-B241-F3D6-C581B4B9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CD440-7CDC-7307-343A-767CE417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35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4287-74CC-1F76-08F0-ECD2FB87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3712F-C450-8737-5B25-54612943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83925-E59E-766D-C81E-5C21A60A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0D0DC-135B-5CE6-7FE0-551D32C86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A3F68-CDD3-00D8-84A1-49D622BB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8445A-41BC-AF0D-DDE1-4F6BDE4B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4ED7C-0273-7254-37D9-6EE38A87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810AD-E8C4-28A1-0A43-92D5C687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83510-AA15-26FA-7953-32336D61A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12BE4-B737-5264-4AE0-3E4E8ED67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C8FE7-5D61-8AD4-2E0D-5C8236A5C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8194C-F72C-441C-0ED8-A9580B7E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A8363-4540-B7F6-BECA-DAC45983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1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306D-1B47-15D4-56F1-86950B78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E745C-52B2-6280-505A-3A5678179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A91D6-9EE0-BB04-3767-BF1BF2195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AE666-69B3-D9C1-9627-97FB7215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2C0ED-4EFC-B192-A0D4-206B7D49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8E25E-CC8C-030E-1378-527283FC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02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1A575-E2C3-33BF-C035-7EA41F1BC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FE4A9-AC81-9C0A-A2CA-0C52E002F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918FD-D7C6-217E-A853-2219901F8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F3D4-08DC-8647-BA1A-12CBDC331B9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C8678-E670-4C9C-8A30-41CF4304E8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E8D3-90B4-875F-35DF-405A750B7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5E1EA-5698-AA4A-B668-F482AE42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1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jpeg"/><Relationship Id="rId7" Type="http://schemas.openxmlformats.org/officeDocument/2006/relationships/hyperlink" Target="mailto:WIMS@osumc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vent.me/LNQdvB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0341D7-A4AD-64D3-6911-3DEDF85B88DF}"/>
              </a:ext>
            </a:extLst>
          </p:cNvPr>
          <p:cNvSpPr/>
          <p:nvPr/>
        </p:nvSpPr>
        <p:spPr>
          <a:xfrm>
            <a:off x="0" y="0"/>
            <a:ext cx="12192000" cy="14858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CommUNITYten</a:t>
            </a:r>
            <a:endParaRPr lang="en-US" sz="3600" i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tabLst>
                <a:tab pos="2616200" algn="l"/>
              </a:tabLst>
            </a:pPr>
            <a:r>
              <a:rPr lang="en-US" sz="2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The Big Ten Academic Alliance</a:t>
            </a:r>
          </a:p>
          <a:p>
            <a:pPr algn="ctr">
              <a:tabLst>
                <a:tab pos="2616200" algn="l"/>
              </a:tabLst>
            </a:pPr>
            <a:r>
              <a:rPr lang="en-US" sz="2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Women in Medicine and Biomedical Science Conference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48F01F-D8CE-51A0-87A7-F6067EC09F16}"/>
              </a:ext>
            </a:extLst>
          </p:cNvPr>
          <p:cNvSpPr/>
          <p:nvPr/>
        </p:nvSpPr>
        <p:spPr>
          <a:xfrm>
            <a:off x="-2" y="1485899"/>
            <a:ext cx="12195992" cy="1160291"/>
          </a:xfrm>
          <a:prstGeom prst="rect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>
                <a:latin typeface="Arial Black"/>
              </a:rPr>
              <a:t>Register Today</a:t>
            </a:r>
            <a:endParaRPr lang="en-US" sz="4000" b="1" dirty="0">
              <a:latin typeface="Arial Black" panose="020B0A04020102020204" pitchFamily="34" charset="0"/>
            </a:endParaRPr>
          </a:p>
          <a:p>
            <a:pPr algn="ctr"/>
            <a:r>
              <a:rPr lang="en-US" sz="1200" b="1" dirty="0">
                <a:latin typeface="Arial Black"/>
              </a:rPr>
              <a:t>Early Bird Registration Ends December 31, 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C2454B-27DC-A580-9265-2DC646E52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38" y="1570227"/>
            <a:ext cx="2135946" cy="960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11FCD2-D3B4-B886-705D-A3060353D833}"/>
              </a:ext>
            </a:extLst>
          </p:cNvPr>
          <p:cNvSpPr/>
          <p:nvPr/>
        </p:nvSpPr>
        <p:spPr>
          <a:xfrm>
            <a:off x="14128071" y="1944710"/>
            <a:ext cx="245354" cy="2133158"/>
          </a:xfrm>
          <a:prstGeom prst="rect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algn="ctr"/>
            <a:endParaRPr lang="en-US"/>
          </a:p>
        </p:txBody>
      </p:sp>
      <p:pic>
        <p:nvPicPr>
          <p:cNvPr id="1032" name="Picture 8" descr="Crop doctor in medical uniform with stethoscope standing in clinic corridor  · Free Stock Photo">
            <a:extLst>
              <a:ext uri="{FF2B5EF4-FFF2-40B4-BE49-F238E27FC236}">
                <a16:creationId xmlns:a16="http://schemas.microsoft.com/office/drawing/2014/main" id="{A487F288-6C7F-A13F-A09D-A4F83217E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7" t="1503" r="9590" b="20366"/>
          <a:stretch/>
        </p:blipFill>
        <p:spPr bwMode="auto">
          <a:xfrm>
            <a:off x="-1" y="2638079"/>
            <a:ext cx="4465321" cy="368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emale chemist, chemist, laboratory, periodic system, chemistry, medical,  piston, science, experiment, research | Pxfuel">
            <a:extLst>
              <a:ext uri="{FF2B5EF4-FFF2-40B4-BE49-F238E27FC236}">
                <a16:creationId xmlns:a16="http://schemas.microsoft.com/office/drawing/2014/main" id="{A8059439-3024-2896-F07C-677622B80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9" r="23805" b="576"/>
          <a:stretch/>
        </p:blipFill>
        <p:spPr bwMode="auto">
          <a:xfrm>
            <a:off x="6462031" y="2646190"/>
            <a:ext cx="5733957" cy="369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87F5309-5479-0811-FCA5-00E98049D9C3}"/>
              </a:ext>
            </a:extLst>
          </p:cNvPr>
          <p:cNvSpPr/>
          <p:nvPr/>
        </p:nvSpPr>
        <p:spPr>
          <a:xfrm>
            <a:off x="-21331" y="2638078"/>
            <a:ext cx="12227296" cy="3707793"/>
          </a:xfrm>
          <a:prstGeom prst="rect">
            <a:avLst/>
          </a:prstGeom>
          <a:solidFill>
            <a:schemeClr val="bg1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3D55DF-150B-7031-7A8A-A129B13EDC59}"/>
              </a:ext>
            </a:extLst>
          </p:cNvPr>
          <p:cNvSpPr/>
          <p:nvPr/>
        </p:nvSpPr>
        <p:spPr>
          <a:xfrm>
            <a:off x="4465321" y="2638078"/>
            <a:ext cx="3261360" cy="3680171"/>
          </a:xfrm>
          <a:prstGeom prst="rect">
            <a:avLst/>
          </a:prstGeom>
          <a:solidFill>
            <a:srgbClr val="E7E7DC"/>
          </a:solidFill>
          <a:ln w="19050">
            <a:solidFill>
              <a:srgbClr val="C104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E97C92-820D-53CD-800B-0E060DE55580}"/>
              </a:ext>
            </a:extLst>
          </p:cNvPr>
          <p:cNvSpPr/>
          <p:nvPr/>
        </p:nvSpPr>
        <p:spPr>
          <a:xfrm>
            <a:off x="2424940" y="4609364"/>
            <a:ext cx="7331098" cy="1399179"/>
          </a:xfrm>
          <a:prstGeom prst="rect">
            <a:avLst/>
          </a:prstGeom>
          <a:solidFill>
            <a:srgbClr val="C10435">
              <a:alpha val="6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457200" rIns="457200" bIns="457200"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About the Event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conference designed to lift and empower women in academic medicine and biomedical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US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through sharing resources, professional development, education and connection.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652465-B2BE-37C5-F5A2-9BC5602134E1}"/>
              </a:ext>
            </a:extLst>
          </p:cNvPr>
          <p:cNvSpPr/>
          <p:nvPr/>
        </p:nvSpPr>
        <p:spPr>
          <a:xfrm>
            <a:off x="0" y="6318250"/>
            <a:ext cx="12192000" cy="539750"/>
          </a:xfrm>
          <a:prstGeom prst="rect">
            <a:avLst/>
          </a:prstGeom>
          <a:solidFill>
            <a:srgbClr val="C10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Arial Black" panose="020B0A04020102020204" pitchFamily="34" charset="0"/>
              </a:rPr>
              <a:t>Please </a:t>
            </a:r>
            <a:r>
              <a:rPr lang="en-US" sz="1400" b="1" u="sng" dirty="0">
                <a:latin typeface="Arial Black" panose="020B0A04020102020204" pitchFamily="34" charset="0"/>
                <a:hlinkClick r:id="rId6"/>
              </a:rPr>
              <a:t>Click Here</a:t>
            </a:r>
            <a:r>
              <a:rPr lang="en-US" sz="1400" b="1" u="sng" dirty="0">
                <a:latin typeface="Arial Black" panose="020B0A04020102020204" pitchFamily="34" charset="0"/>
              </a:rPr>
              <a:t>, use QR code to right; or visit </a:t>
            </a:r>
            <a:r>
              <a:rPr lang="en-US" sz="1400" dirty="0">
                <a:hlinkClick r:id="rId6"/>
              </a:rPr>
              <a:t>https://cvent.me/</a:t>
            </a:r>
            <a:r>
              <a:rPr lang="en-US" sz="1400" dirty="0" err="1">
                <a:hlinkClick r:id="rId6"/>
              </a:rPr>
              <a:t>LNQdvB</a:t>
            </a:r>
            <a:r>
              <a:rPr lang="en-US" sz="1400" b="1" dirty="0" err="1">
                <a:latin typeface="Arial Black" panose="020B0A04020102020204" pitchFamily="34" charset="0"/>
              </a:rPr>
              <a:t>to</a:t>
            </a:r>
            <a:r>
              <a:rPr lang="en-US" sz="1400" b="1" dirty="0">
                <a:latin typeface="Arial Black" panose="020B0A04020102020204" pitchFamily="34" charset="0"/>
              </a:rPr>
              <a:t> access the registration and conference agenda</a:t>
            </a:r>
            <a:endParaRPr lang="en-US" sz="1400" b="1" u="sng" dirty="0">
              <a:latin typeface="Arial Black" panose="020B0A04020102020204" pitchFamily="34" charset="0"/>
            </a:endParaRPr>
          </a:p>
          <a:p>
            <a:pPr algn="ctr"/>
            <a:r>
              <a:rPr lang="en-US" sz="1000" b="1" dirty="0">
                <a:latin typeface="Arial Black" panose="020B0A04020102020204" pitchFamily="34" charset="0"/>
              </a:rPr>
              <a:t>For more information, contact The Ohio State University Women in Medicine and Science at </a:t>
            </a:r>
            <a:r>
              <a:rPr lang="en-US" sz="1000" b="1" dirty="0">
                <a:solidFill>
                  <a:schemeClr val="bg1"/>
                </a:solidFill>
                <a:latin typeface="Arial Black" panose="020B0A040201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WIMS@osumc.edu</a:t>
            </a:r>
            <a:endParaRPr lang="en-US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7D3CC5-965A-FC10-5415-921DC232F965}"/>
              </a:ext>
            </a:extLst>
          </p:cNvPr>
          <p:cNvSpPr/>
          <p:nvPr/>
        </p:nvSpPr>
        <p:spPr>
          <a:xfrm>
            <a:off x="4627880" y="2910306"/>
            <a:ext cx="2936242" cy="1453074"/>
          </a:xfrm>
          <a:prstGeom prst="rect">
            <a:avLst/>
          </a:prstGeom>
          <a:noFill/>
          <a:ln w="28575">
            <a:solidFill>
              <a:srgbClr val="C104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June 7-8, 2024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Ohio Union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1739 N. High Street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Columbus, OH 43210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E874EC-1A44-048C-F077-D9F8B3C4EFAC}"/>
              </a:ext>
            </a:extLst>
          </p:cNvPr>
          <p:cNvSpPr txBox="1"/>
          <p:nvPr/>
        </p:nvSpPr>
        <p:spPr>
          <a:xfrm>
            <a:off x="-206062" y="6825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logo with a red and black letter o&#10;&#10;Description automatically generated">
            <a:extLst>
              <a:ext uri="{FF2B5EF4-FFF2-40B4-BE49-F238E27FC236}">
                <a16:creationId xmlns:a16="http://schemas.microsoft.com/office/drawing/2014/main" id="{438A7BEA-C07C-2E8E-57CB-6567E0D9F8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096" y="1621441"/>
            <a:ext cx="1075554" cy="85288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95D2DCF-A948-D6BD-68AB-64C3B50886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8825" y="5054322"/>
            <a:ext cx="1259872" cy="12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B305A84683AE458E90D8C8E5D6C620" ma:contentTypeVersion="5" ma:contentTypeDescription="Create a new document." ma:contentTypeScope="" ma:versionID="9af5eb757fdafa02016426d7a54c02f7">
  <xsd:schema xmlns:xsd="http://www.w3.org/2001/XMLSchema" xmlns:xs="http://www.w3.org/2001/XMLSchema" xmlns:p="http://schemas.microsoft.com/office/2006/metadata/properties" xmlns:ns2="327c05cf-616a-48cd-9e79-04c0272e3f9c" xmlns:ns3="d8f4c562-1205-4d27-919e-78dd70c893ec" targetNamespace="http://schemas.microsoft.com/office/2006/metadata/properties" ma:root="true" ma:fieldsID="56346683ae15ba47bbc0bd9c30320bb0" ns2:_="" ns3:_="">
    <xsd:import namespace="327c05cf-616a-48cd-9e79-04c0272e3f9c"/>
    <xsd:import namespace="d8f4c562-1205-4d27-919e-78dd70c893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c05cf-616a-48cd-9e79-04c0272e3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4c562-1205-4d27-919e-78dd70c893e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373C9D-6B30-4606-8D86-94E15095C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E8D9AC-96EB-4114-A580-8DBC99C53E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0C5679A-D95A-4958-A79C-351D6AF7C8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c05cf-616a-48cd-9e79-04c0272e3f9c"/>
    <ds:schemaRef ds:uri="d8f4c562-1205-4d27-919e-78dd70c893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113</Words>
  <Application>Microsoft Office PowerPoint</Application>
  <PresentationFormat>Widescreen</PresentationFormat>
  <Paragraphs>14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msiyer83@gmail.com</dc:creator>
  <cp:lastModifiedBy>Davis, Jessica</cp:lastModifiedBy>
  <cp:revision>48</cp:revision>
  <dcterms:created xsi:type="dcterms:W3CDTF">2022-07-14T14:13:45Z</dcterms:created>
  <dcterms:modified xsi:type="dcterms:W3CDTF">2023-10-19T18:09:58Z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0x01010059B305A84683AE458E90D8C8E5D6C620</vt:lpwstr>
  </property>
  <property fmtid="{D5CDD505-2E9C-101B-9397-08002B2CF9AE}" pid="3" name="Order">
    <vt:lpwstr>61300.0000000000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